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3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75" r:id="rId4"/>
    <p:sldId id="283" r:id="rId5"/>
    <p:sldId id="282" r:id="rId6"/>
    <p:sldId id="286" r:id="rId7"/>
    <p:sldId id="273" r:id="rId8"/>
    <p:sldId id="266" r:id="rId9"/>
    <p:sldId id="269" r:id="rId10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8F"/>
    <a:srgbClr val="D43D2B"/>
    <a:srgbClr val="F04137"/>
    <a:srgbClr val="002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23680-B725-4866-ABAB-95842586C067}" v="1" dt="2023-06-16T13:50:36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86283" autoAdjust="0"/>
  </p:normalViewPr>
  <p:slideViewPr>
    <p:cSldViewPr snapToGrid="0" snapToObjects="1">
      <p:cViewPr varScale="1">
        <p:scale>
          <a:sx n="98" d="100"/>
          <a:sy n="98" d="100"/>
        </p:scale>
        <p:origin x="97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288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 Burgess" userId="5bc530f6-29fd-4dfc-bb27-d357a5e4e20e" providerId="ADAL" clId="{35B23680-B725-4866-ABAB-95842586C067}"/>
    <pc:docChg chg="modSld">
      <pc:chgData name="Marsha Burgess" userId="5bc530f6-29fd-4dfc-bb27-d357a5e4e20e" providerId="ADAL" clId="{35B23680-B725-4866-ABAB-95842586C067}" dt="2023-06-16T13:51:11.384" v="50" actId="1076"/>
      <pc:docMkLst>
        <pc:docMk/>
      </pc:docMkLst>
      <pc:sldChg chg="addSp modSp mod">
        <pc:chgData name="Marsha Burgess" userId="5bc530f6-29fd-4dfc-bb27-d357a5e4e20e" providerId="ADAL" clId="{35B23680-B725-4866-ABAB-95842586C067}" dt="2023-06-16T13:51:11.384" v="50" actId="1076"/>
        <pc:sldMkLst>
          <pc:docMk/>
          <pc:sldMk cId="446120692" sldId="257"/>
        </pc:sldMkLst>
        <pc:spChg chg="add mod">
          <ac:chgData name="Marsha Burgess" userId="5bc530f6-29fd-4dfc-bb27-d357a5e4e20e" providerId="ADAL" clId="{35B23680-B725-4866-ABAB-95842586C067}" dt="2023-06-16T13:51:11.384" v="50" actId="1076"/>
          <ac:spMkLst>
            <pc:docMk/>
            <pc:sldMk cId="446120692" sldId="257"/>
            <ac:spMk id="3" creationId="{88F2795A-2A95-3494-3848-B1195B1B8D3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oritz\Desktop\March%202020\BARC\LLX\2023\PPTs\Supporting%20charts\Actual%20Revenue%20and%20Expen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24078111"/>
        <c:axId val="324075615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'Total ALA'!$A$3:$A$4</c15:sqref>
                        </c15:formulaRef>
                      </c:ext>
                    </c:extLst>
                    <c:strCache>
                      <c:ptCount val="2"/>
                      <c:pt idx="0">
                        <c:v>FY 2023</c:v>
                      </c:pt>
                      <c:pt idx="1">
                        <c:v>FY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ALA'!$E$3:$E$4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_(* #,##0_);_(* \(#,##0\);_(* &quot;-&quot;??_);_(@_)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382-4DAD-B06D-653D89111B9F}"/>
                  </c:ext>
                </c:extLst>
              </c15:ser>
            </c15:filteredBarSeries>
            <c15:filteredBarSeries>
              <c15:ser>
                <c:idx val="4"/>
                <c:order val="1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4.1738629821531426E-2"/>
                        <c:y val="0.18998843364918369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1382-4DAD-B06D-653D89111B9F}"/>
                      </c:ext>
                    </c:extLst>
                  </c:dLbl>
                  <c:dLbl>
                    <c:idx val="1"/>
                    <c:layout>
                      <c:manualLayout>
                        <c:x val="2.4467472654000941E-2"/>
                        <c:y val="0.10272233882937197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1382-4DAD-B06D-653D89111B9F}"/>
                      </c:ext>
                    </c:extLst>
                  </c:dLbl>
                  <c:numFmt formatCode="_(&quot;$&quot;* #,##0_);_(&quot;$&quot;* \(#,##0\);_(&quot;$&quot;* &quot;-&quot;_);_(@_)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ALA'!$A$3:$A$4</c15:sqref>
                        </c15:formulaRef>
                      </c:ext>
                    </c:extLst>
                    <c:strCache>
                      <c:ptCount val="2"/>
                      <c:pt idx="0">
                        <c:v>FY 2023</c:v>
                      </c:pt>
                      <c:pt idx="1">
                        <c:v>FY 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ALA'!$F$3:$F$4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"/>
                      <c:pt idx="0">
                        <c:v>-1897542</c:v>
                      </c:pt>
                      <c:pt idx="1">
                        <c:v>-736509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382-4DAD-B06D-653D89111B9F}"/>
                  </c:ext>
                </c:extLst>
              </c15:ser>
            </c15:filteredBarSeries>
          </c:ext>
        </c:extLst>
      </c:barChart>
      <c:catAx>
        <c:axId val="324078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24075615"/>
        <c:crosses val="autoZero"/>
        <c:auto val="1"/>
        <c:lblAlgn val="ctr"/>
        <c:lblOffset val="100"/>
        <c:noMultiLvlLbl val="0"/>
      </c:catAx>
      <c:valAx>
        <c:axId val="324075615"/>
        <c:scaling>
          <c:orientation val="minMax"/>
          <c:min val="-2000000"/>
        </c:scaling>
        <c:delete val="1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32407811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161318727646091"/>
          <c:y val="0.94477775216464654"/>
          <c:w val="0.59461972200752311"/>
          <c:h val="5.3871632441110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90000">
          <a:schemeClr val="accent1">
            <a:lumMod val="5000"/>
            <a:lumOff val="95000"/>
          </a:schemeClr>
        </a:gs>
        <a:gs pos="45000">
          <a:schemeClr val="accent1">
            <a:lumMod val="45000"/>
            <a:lumOff val="55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rgbClr val="FF0000"/>
                </a:solidFill>
                <a:effectLst/>
              </a:rPr>
              <a:t>ALA </a:t>
            </a:r>
            <a:r>
              <a:rPr lang="en-US" sz="2400" b="1" i="0" baseline="0" dirty="0">
                <a:solidFill>
                  <a:srgbClr val="0070C0"/>
                </a:solidFill>
                <a:effectLst/>
              </a:rPr>
              <a:t>American Library Association</a:t>
            </a:r>
            <a:r>
              <a:rPr lang="en-US" sz="2400" b="1" i="0" u="none" strike="noStrike" baseline="0" dirty="0"/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  <a:latin typeface="Trebuchet MS" panose="020B0603020202020204" pitchFamily="34" charset="0"/>
              </a:rPr>
              <a:t>FY2023 Total Revenue </a:t>
            </a:r>
            <a:r>
              <a:rPr lang="en-US" sz="24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by </a:t>
            </a:r>
            <a:r>
              <a:rPr lang="en-US" sz="2400" b="1" i="0" u="none" strike="noStrike" baseline="0" dirty="0">
                <a:effectLst/>
                <a:latin typeface="Trebuchet MS" panose="020B0603020202020204" pitchFamily="34" charset="0"/>
              </a:rPr>
              <a:t>Fund</a:t>
            </a:r>
            <a:r>
              <a:rPr lang="en-US" sz="2400" b="1" i="0" u="none" strike="noStrike" baseline="0" dirty="0">
                <a:latin typeface="Trebuchet MS" panose="020B0603020202020204" pitchFamily="34" charset="0"/>
              </a:rPr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  <a:latin typeface="Trebuchet MS" panose="020B0603020202020204" pitchFamily="34" charset="0"/>
              </a:rPr>
              <a:t>September through October 2022</a:t>
            </a:r>
            <a:r>
              <a:rPr lang="en-US" sz="2400" b="1" i="0" u="none" strike="noStrike" baseline="0" dirty="0">
                <a:latin typeface="Trebuchet MS" panose="020B0603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40717281188561"/>
          <c:y val="0.35676836729840405"/>
          <c:w val="0.25629909063411682"/>
          <c:h val="0.587578983182657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440717281188561"/>
          <c:y val="0.35676836729840405"/>
          <c:w val="0.25629909063411682"/>
          <c:h val="0.587578983182657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r">
              <a:defRPr sz="1200"/>
            </a:lvl1pPr>
          </a:lstStyle>
          <a:p>
            <a:fld id="{3131780A-68A1-421D-8125-BB6DEE7DE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2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7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r">
              <a:defRPr sz="1200"/>
            </a:lvl1pPr>
          </a:lstStyle>
          <a:p>
            <a:fld id="{D18EBD4F-C665-094A-9EAC-89C8C5FE15B6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18" rIns="96637" bIns="48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7" tIns="48318" rIns="96637" bIns="483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r">
              <a:defRPr sz="1200"/>
            </a:lvl1pPr>
          </a:lstStyle>
          <a:p>
            <a:fld id="{D56BBAEE-54FF-4647-ACA2-A06C38E3E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4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5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7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2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1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7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1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04950"/>
            <a:ext cx="4572000" cy="106891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0B739-45FD-7B4D-B6A7-07C142F33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000" y="2777755"/>
            <a:ext cx="4572000" cy="821531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23CC3-50CA-464C-B1F4-E5331A0E7D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089" y="612321"/>
            <a:ext cx="1421968" cy="3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7BB-E0B4-4ECD-B91B-60486731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0DF89-56EE-41BD-9B08-10FE127C3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214A8-5CD0-4087-ACAA-756A5BE9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1E1EB-B43B-4C3E-A3B9-DFF29043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63425-6472-48DB-A539-EB4749D1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4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C06D-373E-4E24-8A0F-9B3DDBFF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3B314-3983-449D-A3E1-25FA34F4B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D03B3-3CB2-461A-8BFB-2A7AB4913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38441-CBAC-490D-85BC-A8E64DF6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E5018-D8D3-4E9C-8422-316F986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05ACF-32F6-4AF9-88E3-54FACD04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0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7D6E-5D34-4E32-878B-3F41150A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C09C6-ADE3-4311-A195-ED4E5FFE7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48AA9-2141-4B6D-A3A2-8B047702A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BDCED-C0AC-4C23-A967-91AB8F09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5657F-9DB4-422B-81EE-27A0429EF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2B2361-FC5E-4EDD-99AA-12F1863C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E5A87-DB69-4CA5-A7DE-463DB151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09CA7-15AD-4F6E-8E1C-FD6282BC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3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2DAD-5D35-4102-B5C2-EFD2B6FA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CB419-9870-4603-8275-8AE3CB8A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E9BC9-7B9F-4CA3-A114-239B4682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718D2-5B36-452C-86D6-CBB0C612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8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D98DD-40C7-4B67-90C4-5FA07814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ACC1F-F81C-4075-A70A-25F7F97D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F4F1B-30D9-4721-87BB-D87829C4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5604-C893-4DDA-B69A-5C0D66D9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5B402-D365-485D-88E5-E79387E8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2B2F8-4637-41A0-A7B4-00D6D7BBB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F88FD-80FA-4269-B845-1CECC5A5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3473D-CB68-497D-9AC4-65E75883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AC178-9D01-4E82-B45B-C4A0BB02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8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93EC-9506-4332-80F8-9373181E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9BFE2-1036-4ADD-A561-07CFA8CE4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17FFF-72AF-4738-B1F2-4F1293A2D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3DF9-202D-49A8-993D-32D3D94E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3DDD2-A339-4AF8-AA5E-9E8CED4E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7A915-72A0-46DD-8374-23C62103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1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D6FA-663B-4367-A757-02961E5D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D5DBB-EA6D-4FDE-9624-FA8B419B1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819BD-43D1-45D1-A1A7-225E59A7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C62F-C471-4052-BA60-AF685F0D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EA42B-8A5A-45FD-91E0-44ADDE26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B4F17-9150-4075-AD52-F6FCDBA44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D474A-040F-4CC1-B9C3-38F444F8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33BE-3DAD-4F11-BAF2-85B15C61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AC170-46B5-41D7-B912-4AB28CA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FCD73-3919-4AA8-B159-E0A87DC7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9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0550"/>
            <a:ext cx="4343400" cy="914400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5450"/>
            <a:ext cx="4343400" cy="2819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Section intro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0557B0E-AFF2-5947-BDF5-6857361C5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F52730-6A7B-5041-AAB1-E09171FE822E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06A1DCC-210A-8549-A280-18F480CA65C7}"/>
              </a:ext>
            </a:extLst>
          </p:cNvPr>
          <p:cNvSpPr txBox="1">
            <a:spLocks/>
          </p:cNvSpPr>
          <p:nvPr userDrawn="1"/>
        </p:nvSpPr>
        <p:spPr>
          <a:xfrm>
            <a:off x="6604000" y="4805916"/>
            <a:ext cx="1780146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Treasurer Report Annual 2023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D6686F-5AA2-6D41-919E-6B7CFA0D9071}"/>
              </a:ext>
            </a:extLst>
          </p:cNvPr>
          <p:cNvSpPr txBox="1">
            <a:spLocks/>
          </p:cNvSpPr>
          <p:nvPr userDrawn="1"/>
        </p:nvSpPr>
        <p:spPr>
          <a:xfrm>
            <a:off x="5469466" y="372534"/>
            <a:ext cx="2150533" cy="9567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9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1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695450"/>
            <a:ext cx="5715000" cy="2819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7C91C9-AB84-C644-84E8-9383D827F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566C3-7975-E04F-8D2B-0784E7795642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AFC1844-FDFB-CC4F-89A3-124BF1994855}"/>
              </a:ext>
            </a:extLst>
          </p:cNvPr>
          <p:cNvSpPr txBox="1">
            <a:spLocks/>
          </p:cNvSpPr>
          <p:nvPr userDrawn="1"/>
        </p:nvSpPr>
        <p:spPr>
          <a:xfrm>
            <a:off x="6602819" y="4805916"/>
            <a:ext cx="1787767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Treasurer Report Annual 2023</a:t>
            </a:r>
          </a:p>
        </p:txBody>
      </p:sp>
    </p:spTree>
    <p:extLst>
      <p:ext uri="{BB962C8B-B14F-4D97-AF65-F5344CB8AC3E}">
        <p14:creationId xmlns:p14="http://schemas.microsoft.com/office/powerpoint/2010/main" val="36878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Content (2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695450"/>
            <a:ext cx="2743200" cy="2819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95450"/>
            <a:ext cx="2743200" cy="2819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292DD7-E1A7-F44F-9578-6DEAF2A7B2A4}"/>
              </a:ext>
            </a:extLst>
          </p:cNvPr>
          <p:cNvCxnSpPr>
            <a:cxnSpLocks/>
          </p:cNvCxnSpPr>
          <p:nvPr userDrawn="1"/>
        </p:nvCxnSpPr>
        <p:spPr>
          <a:xfrm>
            <a:off x="5825650" y="1644650"/>
            <a:ext cx="0" cy="2892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7C91C9-AB84-C644-84E8-9383D827F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566C3-7975-E04F-8D2B-0784E7795642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AFC1844-FDFB-CC4F-89A3-124BF1994855}"/>
              </a:ext>
            </a:extLst>
          </p:cNvPr>
          <p:cNvSpPr txBox="1">
            <a:spLocks/>
          </p:cNvSpPr>
          <p:nvPr userDrawn="1"/>
        </p:nvSpPr>
        <p:spPr>
          <a:xfrm>
            <a:off x="6604000" y="4805916"/>
            <a:ext cx="1760828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Treasurer Report Annual 2023</a:t>
            </a:r>
          </a:p>
        </p:txBody>
      </p:sp>
    </p:spTree>
    <p:extLst>
      <p:ext uri="{BB962C8B-B14F-4D97-AF65-F5344CB8AC3E}">
        <p14:creationId xmlns:p14="http://schemas.microsoft.com/office/powerpoint/2010/main" val="37078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2 column compariso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90550"/>
            <a:ext cx="6858000" cy="535517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1" y="2165353"/>
            <a:ext cx="2616200" cy="234949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Compare 1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9B2123D-7748-6D44-9FAA-6CC34F335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32AD8-53D5-E149-863C-598DDFC0D543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7FA70FC-5A48-1E48-AE92-7E346EE64131}"/>
              </a:ext>
            </a:extLst>
          </p:cNvPr>
          <p:cNvSpPr txBox="1">
            <a:spLocks/>
          </p:cNvSpPr>
          <p:nvPr userDrawn="1"/>
        </p:nvSpPr>
        <p:spPr>
          <a:xfrm>
            <a:off x="6603999" y="4805916"/>
            <a:ext cx="1747949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Treasurer Report Annual 2023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9A2311-133F-F14B-B383-74EACDFA793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384800" y="1706033"/>
            <a:ext cx="2616200" cy="23494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Compare 2</a:t>
            </a:r>
          </a:p>
        </p:txBody>
      </p:sp>
    </p:spTree>
    <p:extLst>
      <p:ext uri="{BB962C8B-B14F-4D97-AF65-F5344CB8AC3E}">
        <p14:creationId xmlns:p14="http://schemas.microsoft.com/office/powerpoint/2010/main" val="131736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3657600" cy="9144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95450"/>
            <a:ext cx="3657601" cy="206375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9D5B6B-FD16-6B46-9475-9D00E8DDC3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8933" y="590550"/>
            <a:ext cx="4097867" cy="3924300"/>
          </a:xfrm>
        </p:spPr>
        <p:txBody>
          <a:bodyPr/>
          <a:lstStyle/>
          <a:p>
            <a:r>
              <a:rPr lang="en-US" dirty="0"/>
              <a:t>Click icon to add a picture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2F18BBE-D236-6348-959D-D01C790E2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5EAEF1-1B74-B847-9B86-34EF0F844620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9F0905-C219-C14E-B937-77BF1B030B53}"/>
              </a:ext>
            </a:extLst>
          </p:cNvPr>
          <p:cNvSpPr txBox="1">
            <a:spLocks/>
          </p:cNvSpPr>
          <p:nvPr userDrawn="1"/>
        </p:nvSpPr>
        <p:spPr>
          <a:xfrm>
            <a:off x="6604000" y="4805916"/>
            <a:ext cx="1735070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Treasurer Report Annual 2023</a:t>
            </a:r>
          </a:p>
        </p:txBody>
      </p:sp>
    </p:spTree>
    <p:extLst>
      <p:ext uri="{BB962C8B-B14F-4D97-AF65-F5344CB8AC3E}">
        <p14:creationId xmlns:p14="http://schemas.microsoft.com/office/powerpoint/2010/main" val="315373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00" y="2150836"/>
            <a:ext cx="4305300" cy="403678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71800" y="2736851"/>
            <a:ext cx="4305300" cy="4562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Final 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DE06C-9BA4-4243-88EB-1EB6A42A5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71800" y="1538979"/>
            <a:ext cx="1420924" cy="3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6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8205-9A7C-4972-97C4-ABA1E66B5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3F458-98B2-4D6C-888F-9EBB43A5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63FB1-7345-4799-835A-DD179A54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19640-07A4-4793-9407-AD8F39AA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E7A75-3D5A-4029-BBBA-E881586B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3769-49F2-4005-85BB-1748A253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0520-C2A6-4B8A-8C06-326B0559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0F59-CA2F-4898-AD78-99F4FFC5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A152-FCCF-4CE4-96FE-059DB5AB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B0FB0-3A6F-4205-B046-08896305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8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590550"/>
            <a:ext cx="5715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1695450"/>
            <a:ext cx="4305300" cy="281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1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87" r:id="rId3"/>
    <p:sldLayoutId id="2147483677" r:id="rId4"/>
    <p:sldLayoutId id="2147483681" r:id="rId5"/>
    <p:sldLayoutId id="2147483685" r:id="rId6"/>
    <p:sldLayoutId id="214748368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" userDrawn="1">
          <p15:clr>
            <a:srgbClr val="F26B43"/>
          </p15:clr>
        </p15:guide>
        <p15:guide id="6" orient="horz" pos="2844" userDrawn="1">
          <p15:clr>
            <a:srgbClr val="F26B43"/>
          </p15:clr>
        </p15:guide>
        <p15:guide id="7" orient="horz" pos="948" userDrawn="1">
          <p15:clr>
            <a:srgbClr val="F26B43"/>
          </p15:clr>
        </p15:guide>
        <p15:guide id="8" orient="horz" pos="106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22" pos="3600" userDrawn="1">
          <p15:clr>
            <a:srgbClr val="F26B43"/>
          </p15:clr>
        </p15:guide>
        <p15:guide id="23" pos="3744" userDrawn="1">
          <p15:clr>
            <a:srgbClr val="F26B43"/>
          </p15:clr>
        </p15:guide>
        <p15:guide id="24" pos="720" userDrawn="1">
          <p15:clr>
            <a:srgbClr val="F26B43"/>
          </p15:clr>
        </p15:guide>
        <p15:guide id="25" pos="5040" userDrawn="1">
          <p15:clr>
            <a:srgbClr val="F26B43"/>
          </p15:clr>
        </p15:guide>
        <p15:guide id="27" pos="1872" userDrawn="1">
          <p15:clr>
            <a:srgbClr val="F26B43"/>
          </p15:clr>
        </p15:guide>
        <p15:guide id="29" pos="25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30A92-9DA1-4FBC-9EAC-675D4CB5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47E4E-A244-4886-9814-7DFDE9F5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84C07-DFAA-49C2-B1C2-8DC02BD7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1E137-250A-440D-AA5F-5945733E2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CAB30-C7DB-4E6F-B907-016C5A48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8385-E3F5-C446-9938-C7BA7C8D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504950"/>
            <a:ext cx="4572000" cy="1068917"/>
          </a:xfrm>
        </p:spPr>
        <p:txBody>
          <a:bodyPr/>
          <a:lstStyle/>
          <a:p>
            <a:r>
              <a:rPr lang="en-US" dirty="0"/>
              <a:t>ALA Treasurer’s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5AB008-7FC0-9B45-827E-A6285F3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0" y="2636520"/>
            <a:ext cx="4572000" cy="112775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Membership Meeting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and Information Session</a:t>
            </a:r>
          </a:p>
          <a:p>
            <a:r>
              <a:rPr lang="en-US">
                <a:latin typeface="Arial" panose="020B0604020202020204" pitchFamily="34" charset="0"/>
              </a:rPr>
              <a:t>June 24, </a:t>
            </a:r>
            <a:r>
              <a:rPr lang="en-US" dirty="0">
                <a:latin typeface="Arial" panose="020B0604020202020204" pitchFamily="34" charset="0"/>
              </a:rPr>
              <a:t>2023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2795A-2A95-3494-3848-B1195B1B8D3F}"/>
              </a:ext>
            </a:extLst>
          </p:cNvPr>
          <p:cNvSpPr txBox="1"/>
          <p:nvPr/>
        </p:nvSpPr>
        <p:spPr>
          <a:xfrm>
            <a:off x="5853724" y="406400"/>
            <a:ext cx="3118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2022-2023 ALA CD#13.2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2023 ALA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4612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AB9E903-CBE2-484C-A0A9-981A184C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4343400" cy="914400"/>
          </a:xfrm>
        </p:spPr>
        <p:txBody>
          <a:bodyPr>
            <a:noAutofit/>
          </a:bodyPr>
          <a:lstStyle/>
          <a:p>
            <a:r>
              <a:rPr lang="en-US" dirty="0"/>
              <a:t>FY 2023 YTD Financial Results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75A3F7-F62E-A645-9E9F-28939D91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450"/>
            <a:ext cx="4343400" cy="2819400"/>
          </a:xfrm>
        </p:spPr>
        <p:txBody>
          <a:bodyPr anchor="ctr">
            <a:norm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cs typeface="Calibri" panose="020F0502020204030204" pitchFamily="34" charset="0"/>
              </a:rPr>
              <a:t>As of March 31,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D740C-4643-1144-B01F-7F4F30A9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4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78D93A-656B-4BBE-BCEE-5F38083F374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5A0453C-BEE6-2540-28D5-560480AC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0" y="0"/>
            <a:ext cx="9112130" cy="51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8DFCDD-3DC7-5A18-5FF9-EB2349C6190B}"/>
              </a:ext>
            </a:extLst>
          </p:cNvPr>
          <p:cNvGraphicFramePr>
            <a:graphicFrameLocks/>
          </p:cNvGraphicFramePr>
          <p:nvPr/>
        </p:nvGraphicFramePr>
        <p:xfrm>
          <a:off x="-78581" y="0"/>
          <a:ext cx="9294019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3090E1-1420-CBE2-9CF2-C080E4590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581" y="-1"/>
            <a:ext cx="9294019" cy="52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0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EB9956-B4BF-426A-8BC0-EE7B071B46A8}"/>
              </a:ext>
            </a:extLst>
          </p:cNvPr>
          <p:cNvGraphicFramePr>
            <a:graphicFrameLocks/>
          </p:cNvGraphicFramePr>
          <p:nvPr/>
        </p:nvGraphicFramePr>
        <p:xfrm>
          <a:off x="-50006" y="0"/>
          <a:ext cx="919400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F50608B-2AB0-A9BF-09C6-5B5C9550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06" y="0"/>
            <a:ext cx="9194006" cy="5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AB9E903-CBE2-484C-A0A9-981A184C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4343400" cy="1443990"/>
          </a:xfrm>
        </p:spPr>
        <p:txBody>
          <a:bodyPr>
            <a:normAutofit/>
          </a:bodyPr>
          <a:lstStyle/>
          <a:p>
            <a:r>
              <a:rPr lang="en-US" dirty="0"/>
              <a:t>FY 2024 Budget Overview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75A3F7-F62E-A645-9E9F-28939D91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450"/>
            <a:ext cx="4343400" cy="2819400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D740C-4643-1144-B01F-7F4F30A9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BDDDAC6-2093-AE48-B9E9-E18712CE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6210"/>
            <a:ext cx="5715000" cy="538445"/>
          </a:xfrm>
        </p:spPr>
        <p:txBody>
          <a:bodyPr>
            <a:normAutofit fontScale="90000"/>
          </a:bodyPr>
          <a:lstStyle/>
          <a:p>
            <a:r>
              <a:rPr lang="en-US" dirty="0"/>
              <a:t>FY 2024 Budget Overview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C81C4A8-9B22-0DA4-8E4D-BEE1065B6D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7607468"/>
              </p:ext>
            </p:extLst>
          </p:nvPr>
        </p:nvGraphicFramePr>
        <p:xfrm>
          <a:off x="2290158" y="1278269"/>
          <a:ext cx="5594467" cy="3042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0923">
                  <a:extLst>
                    <a:ext uri="{9D8B030D-6E8A-4147-A177-3AD203B41FA5}">
                      <a16:colId xmlns:a16="http://schemas.microsoft.com/office/drawing/2014/main" val="1881492854"/>
                    </a:ext>
                  </a:extLst>
                </a:gridCol>
                <a:gridCol w="1521772">
                  <a:extLst>
                    <a:ext uri="{9D8B030D-6E8A-4147-A177-3AD203B41FA5}">
                      <a16:colId xmlns:a16="http://schemas.microsoft.com/office/drawing/2014/main" val="3479214534"/>
                    </a:ext>
                  </a:extLst>
                </a:gridCol>
                <a:gridCol w="1521772">
                  <a:extLst>
                    <a:ext uri="{9D8B030D-6E8A-4147-A177-3AD203B41FA5}">
                      <a16:colId xmlns:a16="http://schemas.microsoft.com/office/drawing/2014/main" val="2631635246"/>
                    </a:ext>
                  </a:extLst>
                </a:gridCol>
              </a:tblGrid>
              <a:tr h="60619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FY2023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FY2024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54596"/>
                  </a:ext>
                </a:extLst>
              </a:tr>
              <a:tr h="4084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 Revenues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$49,416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$50,542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758249"/>
                  </a:ext>
                </a:extLst>
              </a:tr>
              <a:tr h="4084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 Expenses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$49,365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$50,477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399634"/>
                  </a:ext>
                </a:extLst>
              </a:tr>
              <a:tr h="121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 Surplus / (Deficit) From Operations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1196"/>
                  </a:ext>
                </a:extLst>
              </a:tr>
              <a:tr h="4084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($ in thousands)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38467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8CB5D-94A0-764B-BE15-355523C99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4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5914-8DC4-E246-A435-DFB143AF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5A61D-9A9B-A14B-A8D2-1516D44E7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Have a great time at ALA Annual!</a:t>
            </a:r>
          </a:p>
        </p:txBody>
      </p:sp>
    </p:spTree>
    <p:extLst>
      <p:ext uri="{BB962C8B-B14F-4D97-AF65-F5344CB8AC3E}">
        <p14:creationId xmlns:p14="http://schemas.microsoft.com/office/powerpoint/2010/main" val="152947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A">
      <a:dk1>
        <a:srgbClr val="000000"/>
      </a:dk1>
      <a:lt1>
        <a:srgbClr val="FFFFFF"/>
      </a:lt1>
      <a:dk2>
        <a:srgbClr val="03254D"/>
      </a:dk2>
      <a:lt2>
        <a:srgbClr val="E7E6E6"/>
      </a:lt2>
      <a:accent1>
        <a:srgbClr val="DB3E37"/>
      </a:accent1>
      <a:accent2>
        <a:srgbClr val="054B8D"/>
      </a:accent2>
      <a:accent3>
        <a:srgbClr val="A5A5A5"/>
      </a:accent3>
      <a:accent4>
        <a:srgbClr val="C9C9C9"/>
      </a:accent4>
      <a:accent5>
        <a:srgbClr val="C9C9C9"/>
      </a:accent5>
      <a:accent6>
        <a:srgbClr val="C9C9C9"/>
      </a:accent6>
      <a:hlink>
        <a:srgbClr val="009EC5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3870</TotalTime>
  <Words>95</Words>
  <Application>Microsoft Office PowerPoint</Application>
  <PresentationFormat>On-screen Show (16:9)</PresentationFormat>
  <Paragraphs>28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 Light</vt:lpstr>
      <vt:lpstr>Arial</vt:lpstr>
      <vt:lpstr>Trebuchet MS</vt:lpstr>
      <vt:lpstr>Calibri</vt:lpstr>
      <vt:lpstr>Office Theme</vt:lpstr>
      <vt:lpstr>1_Office Theme</vt:lpstr>
      <vt:lpstr>ALA Treasurer’s Report</vt:lpstr>
      <vt:lpstr>FY 2023 YTD Financial Results</vt:lpstr>
      <vt:lpstr>PowerPoint Presentation</vt:lpstr>
      <vt:lpstr>PowerPoint Presentation</vt:lpstr>
      <vt:lpstr>PowerPoint Presentation</vt:lpstr>
      <vt:lpstr>FY 2024 Budget Overview</vt:lpstr>
      <vt:lpstr>FY 2024 Budget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Marsha Burgess</cp:lastModifiedBy>
  <cp:revision>480</cp:revision>
  <cp:lastPrinted>2019-10-18T15:29:52Z</cp:lastPrinted>
  <dcterms:created xsi:type="dcterms:W3CDTF">2017-03-31T18:31:02Z</dcterms:created>
  <dcterms:modified xsi:type="dcterms:W3CDTF">2023-06-16T13:51:13Z</dcterms:modified>
</cp:coreProperties>
</file>