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3" r:id="rId1"/>
    <p:sldMasterId id="214748368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76" r:id="rId4"/>
    <p:sldId id="277" r:id="rId5"/>
    <p:sldId id="278" r:id="rId6"/>
    <p:sldId id="279" r:id="rId7"/>
    <p:sldId id="273" r:id="rId8"/>
    <p:sldId id="266" r:id="rId9"/>
    <p:sldId id="280" r:id="rId10"/>
    <p:sldId id="281" r:id="rId11"/>
    <p:sldId id="269" r:id="rId12"/>
  </p:sldIdLst>
  <p:sldSz cx="9144000" cy="5143500" type="screen16x9"/>
  <p:notesSz cx="7315200" cy="96012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08F"/>
    <a:srgbClr val="D43D2B"/>
    <a:srgbClr val="F04137"/>
    <a:srgbClr val="002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5" autoAdjust="0"/>
    <p:restoredTop sz="86283" autoAdjust="0"/>
  </p:normalViewPr>
  <p:slideViewPr>
    <p:cSldViewPr snapToGrid="0" snapToObjects="1">
      <p:cViewPr varScale="1">
        <p:scale>
          <a:sx n="98" d="100"/>
          <a:sy n="98" d="100"/>
        </p:scale>
        <p:origin x="97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288" y="19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moritz\Desktop\March%202020\BARC\LLX\2023\PPTs\Supporting%20charts\Actual%20Revenue%20and%20Expens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324078111"/>
        <c:axId val="324075615"/>
        <c:extLst>
          <c:ext xmlns:c15="http://schemas.microsoft.com/office/drawing/2012/chart" uri="{02D57815-91ED-43cb-92C2-25804820EDAC}">
            <c15:filteredBarSeries>
              <c15:ser>
                <c:idx val="3"/>
                <c:order val="0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'Total ALA'!$A$3:$A$4</c15:sqref>
                        </c15:formulaRef>
                      </c:ext>
                    </c:extLst>
                    <c:strCache>
                      <c:ptCount val="2"/>
                      <c:pt idx="0">
                        <c:v>FY 2023</c:v>
                      </c:pt>
                      <c:pt idx="1">
                        <c:v>FY 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'Total ALA'!$E$3:$E$4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_(* #,##0_);_(* \(#,##0\);_(* &quot;-&quot;??_);_(@_)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1382-4DAD-B06D-653D89111B9F}"/>
                  </c:ext>
                </c:extLst>
              </c15:ser>
            </c15:filteredBarSeries>
            <c15:filteredBarSeries>
              <c15:ser>
                <c:idx val="4"/>
                <c:order val="1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4.1738629821531426E-2"/>
                        <c:y val="0.18998843364918369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1382-4DAD-B06D-653D89111B9F}"/>
                      </c:ext>
                    </c:extLst>
                  </c:dLbl>
                  <c:dLbl>
                    <c:idx val="1"/>
                    <c:layout>
                      <c:manualLayout>
                        <c:x val="2.4467472654000941E-2"/>
                        <c:y val="0.10272233882937197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1382-4DAD-B06D-653D89111B9F}"/>
                      </c:ext>
                    </c:extLst>
                  </c:dLbl>
                  <c:numFmt formatCode="_(&quot;$&quot;* #,##0_);_(&quot;$&quot;* \(#,##0\);_(&quot;$&quot;* &quot;-&quot;_);_(@_)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ALA'!$A$3:$A$4</c15:sqref>
                        </c15:formulaRef>
                      </c:ext>
                    </c:extLst>
                    <c:strCache>
                      <c:ptCount val="2"/>
                      <c:pt idx="0">
                        <c:v>FY 2023</c:v>
                      </c:pt>
                      <c:pt idx="1">
                        <c:v>FY 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ALA'!$F$3:$F$4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2"/>
                      <c:pt idx="0">
                        <c:v>-1897542</c:v>
                      </c:pt>
                      <c:pt idx="1">
                        <c:v>-736509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1382-4DAD-B06D-653D89111B9F}"/>
                  </c:ext>
                </c:extLst>
              </c15:ser>
            </c15:filteredBarSeries>
          </c:ext>
        </c:extLst>
      </c:barChart>
      <c:catAx>
        <c:axId val="3240781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24075615"/>
        <c:crosses val="autoZero"/>
        <c:auto val="1"/>
        <c:lblAlgn val="ctr"/>
        <c:lblOffset val="100"/>
        <c:noMultiLvlLbl val="0"/>
      </c:catAx>
      <c:valAx>
        <c:axId val="324075615"/>
        <c:scaling>
          <c:orientation val="minMax"/>
          <c:min val="-2000000"/>
        </c:scaling>
        <c:delete val="1"/>
        <c:axPos val="l"/>
        <c:numFmt formatCode="_(&quot;$&quot;* #,##0_);_(&quot;$&quot;* \(#,##0\);_(&quot;$&quot;* &quot;-&quot;_);_(@_)" sourceLinked="0"/>
        <c:majorTickMark val="out"/>
        <c:minorTickMark val="none"/>
        <c:tickLblPos val="nextTo"/>
        <c:crossAx val="32407811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161318727646091"/>
          <c:y val="0.94477775216464654"/>
          <c:w val="0.59461972200752311"/>
          <c:h val="5.3871632441110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90000">
          <a:schemeClr val="accent1">
            <a:lumMod val="5000"/>
            <a:lumOff val="95000"/>
          </a:schemeClr>
        </a:gs>
        <a:gs pos="45000">
          <a:schemeClr val="accent1">
            <a:lumMod val="45000"/>
            <a:lumOff val="55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rgbClr val="FF0000"/>
                </a:solidFill>
                <a:effectLst/>
              </a:rPr>
              <a:t>ALA </a:t>
            </a:r>
            <a:r>
              <a:rPr lang="en-US" sz="2400" b="1" i="0" baseline="0" dirty="0">
                <a:solidFill>
                  <a:srgbClr val="0070C0"/>
                </a:solidFill>
                <a:effectLst/>
              </a:rPr>
              <a:t>American Library Association</a:t>
            </a:r>
            <a:r>
              <a:rPr lang="en-US" sz="2400" b="1" i="0" u="none" strike="noStrike" baseline="0" dirty="0"/>
              <a:t> </a:t>
            </a:r>
          </a:p>
          <a:p>
            <a:pPr>
              <a:defRPr/>
            </a:pPr>
            <a:r>
              <a:rPr lang="en-US" sz="2400" b="1" i="0" u="none" strike="noStrike" baseline="0" dirty="0">
                <a:effectLst/>
                <a:latin typeface="Trebuchet MS" panose="020B0603020202020204" pitchFamily="34" charset="0"/>
              </a:rPr>
              <a:t>FY2023 Total Revenue </a:t>
            </a:r>
            <a:r>
              <a:rPr lang="en-US" sz="2400" b="1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by </a:t>
            </a:r>
            <a:r>
              <a:rPr lang="en-US" sz="2400" b="1" i="0" u="none" strike="noStrike" baseline="0" dirty="0">
                <a:effectLst/>
                <a:latin typeface="Trebuchet MS" panose="020B0603020202020204" pitchFamily="34" charset="0"/>
              </a:rPr>
              <a:t>Fund</a:t>
            </a:r>
            <a:r>
              <a:rPr lang="en-US" sz="2400" b="1" i="0" u="none" strike="noStrike" baseline="0" dirty="0">
                <a:latin typeface="Trebuchet MS" panose="020B0603020202020204" pitchFamily="34" charset="0"/>
              </a:rPr>
              <a:t> </a:t>
            </a:r>
          </a:p>
          <a:p>
            <a:pPr>
              <a:defRPr/>
            </a:pPr>
            <a:r>
              <a:rPr lang="en-US" sz="2400" b="1" i="0" u="none" strike="noStrike" baseline="0" dirty="0">
                <a:effectLst/>
                <a:latin typeface="Trebuchet MS" panose="020B0603020202020204" pitchFamily="34" charset="0"/>
              </a:rPr>
              <a:t>September through October 2022</a:t>
            </a:r>
            <a:r>
              <a:rPr lang="en-US" sz="2400" b="1" i="0" u="none" strike="noStrike" baseline="0" dirty="0">
                <a:latin typeface="Trebuchet MS" panose="020B0603020202020204" pitchFamily="3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40717281188561"/>
          <c:y val="0.35676836729840405"/>
          <c:w val="0.25629909063411682"/>
          <c:h val="0.5875789831826577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3440717281188561"/>
          <c:y val="0.35676836729840405"/>
          <c:w val="0.25629909063411682"/>
          <c:h val="0.5875789831826577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7"/>
          </a:xfrm>
          <a:prstGeom prst="rect">
            <a:avLst/>
          </a:prstGeom>
        </p:spPr>
        <p:txBody>
          <a:bodyPr vert="horz" lIns="96637" tIns="48318" rIns="96637" bIns="483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 vert="horz" lIns="96637" tIns="48318" rIns="96637" bIns="483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5"/>
            <a:ext cx="3169920" cy="481726"/>
          </a:xfrm>
          <a:prstGeom prst="rect">
            <a:avLst/>
          </a:prstGeom>
        </p:spPr>
        <p:txBody>
          <a:bodyPr vert="horz" lIns="96637" tIns="48318" rIns="96637" bIns="48318" rtlCol="0" anchor="b"/>
          <a:lstStyle>
            <a:lvl1pPr algn="r">
              <a:defRPr sz="1200"/>
            </a:lvl1pPr>
          </a:lstStyle>
          <a:p>
            <a:fld id="{3131780A-68A1-421D-8125-BB6DEE7DE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20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7"/>
          </a:xfrm>
          <a:prstGeom prst="rect">
            <a:avLst/>
          </a:prstGeom>
        </p:spPr>
        <p:txBody>
          <a:bodyPr vert="horz" lIns="96637" tIns="48318" rIns="96637" bIns="483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7"/>
          </a:xfrm>
          <a:prstGeom prst="rect">
            <a:avLst/>
          </a:prstGeom>
        </p:spPr>
        <p:txBody>
          <a:bodyPr vert="horz" lIns="96637" tIns="48318" rIns="96637" bIns="48318" rtlCol="0"/>
          <a:lstStyle>
            <a:lvl1pPr algn="r">
              <a:defRPr sz="1200"/>
            </a:lvl1pPr>
          </a:lstStyle>
          <a:p>
            <a:fld id="{D18EBD4F-C665-094A-9EAC-89C8C5FE15B6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7" tIns="48318" rIns="96637" bIns="483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37" tIns="48318" rIns="96637" bIns="483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 vert="horz" lIns="96637" tIns="48318" rIns="96637" bIns="483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1726"/>
          </a:xfrm>
          <a:prstGeom prst="rect">
            <a:avLst/>
          </a:prstGeom>
        </p:spPr>
        <p:txBody>
          <a:bodyPr vert="horz" lIns="96637" tIns="48318" rIns="96637" bIns="48318" rtlCol="0" anchor="b"/>
          <a:lstStyle>
            <a:lvl1pPr algn="r">
              <a:defRPr sz="1200"/>
            </a:lvl1pPr>
          </a:lstStyle>
          <a:p>
            <a:fld id="{D56BBAEE-54FF-4647-ACA2-A06C38E3E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1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4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5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7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2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14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14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72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1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04950"/>
            <a:ext cx="4572000" cy="1068917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0B739-45FD-7B4D-B6A7-07C142F33A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7000" y="2777755"/>
            <a:ext cx="4572000" cy="821531"/>
          </a:xfrm>
        </p:spPr>
        <p:txBody>
          <a:bodyPr anchor="t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723CC3-50CA-464C-B1F4-E5331A0E7D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089" y="612321"/>
            <a:ext cx="1421968" cy="31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0550"/>
            <a:ext cx="4343400" cy="914400"/>
          </a:xfrm>
        </p:spPr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5450"/>
            <a:ext cx="4343400" cy="2819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Section intro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0557B0E-AFF2-5947-BDF5-6857361C5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F52730-6A7B-5041-AAB1-E09171FE822E}"/>
              </a:ext>
            </a:extLst>
          </p:cNvPr>
          <p:cNvCxnSpPr>
            <a:cxnSpLocks/>
          </p:cNvCxnSpPr>
          <p:nvPr userDrawn="1"/>
        </p:nvCxnSpPr>
        <p:spPr>
          <a:xfrm>
            <a:off x="6602819" y="4791298"/>
            <a:ext cx="254118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06A1DCC-210A-8549-A280-18F480CA65C7}"/>
              </a:ext>
            </a:extLst>
          </p:cNvPr>
          <p:cNvSpPr txBox="1">
            <a:spLocks/>
          </p:cNvSpPr>
          <p:nvPr userDrawn="1"/>
        </p:nvSpPr>
        <p:spPr>
          <a:xfrm>
            <a:off x="6604000" y="4805916"/>
            <a:ext cx="1780146" cy="33758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Treasurer Report Annual 2023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D6686F-5AA2-6D41-919E-6B7CFA0D9071}"/>
              </a:ext>
            </a:extLst>
          </p:cNvPr>
          <p:cNvSpPr txBox="1">
            <a:spLocks/>
          </p:cNvSpPr>
          <p:nvPr userDrawn="1"/>
        </p:nvSpPr>
        <p:spPr>
          <a:xfrm>
            <a:off x="5469466" y="372534"/>
            <a:ext cx="2150533" cy="95673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9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(1 colum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1695450"/>
            <a:ext cx="5715000" cy="2819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77C91C9-AB84-C644-84E8-9383D827F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5566C3-7975-E04F-8D2B-0784E7795642}"/>
              </a:ext>
            </a:extLst>
          </p:cNvPr>
          <p:cNvCxnSpPr>
            <a:cxnSpLocks/>
          </p:cNvCxnSpPr>
          <p:nvPr userDrawn="1"/>
        </p:nvCxnSpPr>
        <p:spPr>
          <a:xfrm>
            <a:off x="6602819" y="4791298"/>
            <a:ext cx="254118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AFC1844-FDFB-CC4F-89A3-124BF1994855}"/>
              </a:ext>
            </a:extLst>
          </p:cNvPr>
          <p:cNvSpPr txBox="1">
            <a:spLocks/>
          </p:cNvSpPr>
          <p:nvPr userDrawn="1"/>
        </p:nvSpPr>
        <p:spPr>
          <a:xfrm>
            <a:off x="6603999" y="4805916"/>
            <a:ext cx="1825223" cy="33758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Treasurer Report Annual 2023</a:t>
            </a:r>
          </a:p>
        </p:txBody>
      </p:sp>
    </p:spTree>
    <p:extLst>
      <p:ext uri="{BB962C8B-B14F-4D97-AF65-F5344CB8AC3E}">
        <p14:creationId xmlns:p14="http://schemas.microsoft.com/office/powerpoint/2010/main" val="36878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+ Content (2 colum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1695450"/>
            <a:ext cx="2743200" cy="2819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95450"/>
            <a:ext cx="2743200" cy="28193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292DD7-E1A7-F44F-9578-6DEAF2A7B2A4}"/>
              </a:ext>
            </a:extLst>
          </p:cNvPr>
          <p:cNvCxnSpPr>
            <a:cxnSpLocks/>
          </p:cNvCxnSpPr>
          <p:nvPr userDrawn="1"/>
        </p:nvCxnSpPr>
        <p:spPr>
          <a:xfrm>
            <a:off x="5825650" y="1644650"/>
            <a:ext cx="0" cy="2892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77C91C9-AB84-C644-84E8-9383D827F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5566C3-7975-E04F-8D2B-0784E7795642}"/>
              </a:ext>
            </a:extLst>
          </p:cNvPr>
          <p:cNvCxnSpPr>
            <a:cxnSpLocks/>
          </p:cNvCxnSpPr>
          <p:nvPr userDrawn="1"/>
        </p:nvCxnSpPr>
        <p:spPr>
          <a:xfrm>
            <a:off x="6602819" y="4791298"/>
            <a:ext cx="254118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AFC1844-FDFB-CC4F-89A3-124BF1994855}"/>
              </a:ext>
            </a:extLst>
          </p:cNvPr>
          <p:cNvSpPr txBox="1">
            <a:spLocks/>
          </p:cNvSpPr>
          <p:nvPr userDrawn="1"/>
        </p:nvSpPr>
        <p:spPr>
          <a:xfrm>
            <a:off x="6604000" y="4805916"/>
            <a:ext cx="1760828" cy="33758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Treasurer Report Annual 2023</a:t>
            </a:r>
          </a:p>
        </p:txBody>
      </p:sp>
    </p:spTree>
    <p:extLst>
      <p:ext uri="{BB962C8B-B14F-4D97-AF65-F5344CB8AC3E}">
        <p14:creationId xmlns:p14="http://schemas.microsoft.com/office/powerpoint/2010/main" val="37078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(2 column compariso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90550"/>
            <a:ext cx="6858000" cy="535517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3001" y="2165353"/>
            <a:ext cx="2616200" cy="234949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Compare 1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9B2123D-7748-6D44-9FAA-6CC34F335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F32AD8-53D5-E149-863C-598DDFC0D543}"/>
              </a:ext>
            </a:extLst>
          </p:cNvPr>
          <p:cNvCxnSpPr>
            <a:cxnSpLocks/>
          </p:cNvCxnSpPr>
          <p:nvPr userDrawn="1"/>
        </p:nvCxnSpPr>
        <p:spPr>
          <a:xfrm>
            <a:off x="6602819" y="4791298"/>
            <a:ext cx="254118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77FA70FC-5A48-1E48-AE92-7E346EE64131}"/>
              </a:ext>
            </a:extLst>
          </p:cNvPr>
          <p:cNvSpPr txBox="1">
            <a:spLocks/>
          </p:cNvSpPr>
          <p:nvPr userDrawn="1"/>
        </p:nvSpPr>
        <p:spPr>
          <a:xfrm>
            <a:off x="6603999" y="4805916"/>
            <a:ext cx="1747949" cy="33758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Treasurer Report Annual 2023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9A2311-133F-F14B-B383-74EACDFA793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384800" y="1706033"/>
            <a:ext cx="2616200" cy="234949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Compare 2</a:t>
            </a:r>
          </a:p>
        </p:txBody>
      </p:sp>
    </p:spTree>
    <p:extLst>
      <p:ext uri="{BB962C8B-B14F-4D97-AF65-F5344CB8AC3E}">
        <p14:creationId xmlns:p14="http://schemas.microsoft.com/office/powerpoint/2010/main" val="131736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3657600" cy="9144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695450"/>
            <a:ext cx="3657601" cy="206375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9D5B6B-FD16-6B46-9475-9D00E8DDC36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88933" y="590550"/>
            <a:ext cx="4097867" cy="3924300"/>
          </a:xfrm>
        </p:spPr>
        <p:txBody>
          <a:bodyPr/>
          <a:lstStyle/>
          <a:p>
            <a:r>
              <a:rPr lang="en-US" dirty="0"/>
              <a:t>Click icon to add a picture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2F18BBE-D236-6348-959D-D01C790E2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5EAEF1-1B74-B847-9B86-34EF0F844620}"/>
              </a:ext>
            </a:extLst>
          </p:cNvPr>
          <p:cNvCxnSpPr>
            <a:cxnSpLocks/>
          </p:cNvCxnSpPr>
          <p:nvPr userDrawn="1"/>
        </p:nvCxnSpPr>
        <p:spPr>
          <a:xfrm>
            <a:off x="6602819" y="4791298"/>
            <a:ext cx="254118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29F0905-C219-C14E-B937-77BF1B030B53}"/>
              </a:ext>
            </a:extLst>
          </p:cNvPr>
          <p:cNvSpPr txBox="1">
            <a:spLocks/>
          </p:cNvSpPr>
          <p:nvPr userDrawn="1"/>
        </p:nvSpPr>
        <p:spPr>
          <a:xfrm>
            <a:off x="6604000" y="4805916"/>
            <a:ext cx="1735070" cy="33758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Treasurer Report Annual 2023</a:t>
            </a:r>
          </a:p>
        </p:txBody>
      </p:sp>
    </p:spTree>
    <p:extLst>
      <p:ext uri="{BB962C8B-B14F-4D97-AF65-F5344CB8AC3E}">
        <p14:creationId xmlns:p14="http://schemas.microsoft.com/office/powerpoint/2010/main" val="315373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71800" y="2150836"/>
            <a:ext cx="4305300" cy="403678"/>
          </a:xfrm>
        </p:spPr>
        <p:txBody>
          <a:bodyPr anchor="t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971800" y="2736851"/>
            <a:ext cx="4305300" cy="4562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Final message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6DE06C-9BA4-4243-88EB-1EB6A42A5B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71800" y="1538979"/>
            <a:ext cx="1420924" cy="31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6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6D98DD-40C7-4B67-90C4-5FA07814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9D94-EFAC-43AF-A878-1DE82FAF858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CACC1F-F81C-4075-A70A-25F7F97D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F4F1B-30D9-4721-87BB-D87829C4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0838-1E45-4493-8A2A-FE50E4C6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1800" y="590550"/>
            <a:ext cx="5715000" cy="914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00" y="1695450"/>
            <a:ext cx="4305300" cy="2819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91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5" r:id="rId2"/>
    <p:sldLayoutId id="2147483687" r:id="rId3"/>
    <p:sldLayoutId id="2147483677" r:id="rId4"/>
    <p:sldLayoutId id="2147483681" r:id="rId5"/>
    <p:sldLayoutId id="2147483685" r:id="rId6"/>
    <p:sldLayoutId id="2147483686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b="1" kern="1200" spc="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" userDrawn="1">
          <p15:clr>
            <a:srgbClr val="F26B43"/>
          </p15:clr>
        </p15:guide>
        <p15:guide id="6" orient="horz" pos="2844" userDrawn="1">
          <p15:clr>
            <a:srgbClr val="F26B43"/>
          </p15:clr>
        </p15:guide>
        <p15:guide id="7" orient="horz" pos="948" userDrawn="1">
          <p15:clr>
            <a:srgbClr val="F26B43"/>
          </p15:clr>
        </p15:guide>
        <p15:guide id="8" orient="horz" pos="106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88" userDrawn="1">
          <p15:clr>
            <a:srgbClr val="F26B43"/>
          </p15:clr>
        </p15:guide>
        <p15:guide id="22" pos="3600" userDrawn="1">
          <p15:clr>
            <a:srgbClr val="F26B43"/>
          </p15:clr>
        </p15:guide>
        <p15:guide id="23" pos="3744" userDrawn="1">
          <p15:clr>
            <a:srgbClr val="F26B43"/>
          </p15:clr>
        </p15:guide>
        <p15:guide id="24" pos="720" userDrawn="1">
          <p15:clr>
            <a:srgbClr val="F26B43"/>
          </p15:clr>
        </p15:guide>
        <p15:guide id="25" pos="5040" userDrawn="1">
          <p15:clr>
            <a:srgbClr val="F26B43"/>
          </p15:clr>
        </p15:guide>
        <p15:guide id="27" pos="1872" userDrawn="1">
          <p15:clr>
            <a:srgbClr val="F26B43"/>
          </p15:clr>
        </p15:guide>
        <p15:guide id="29" pos="25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30A92-9DA1-4FBC-9EAC-675D4CB5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47E4E-A244-4886-9814-7DFDE9F57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84C07-DFAA-49C2-B1C2-8DC02BD77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69D94-EFAC-43AF-A878-1DE82FAF8589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1E137-250A-440D-AA5F-5945733E2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CAB30-C7DB-4E6F-B907-016C5A480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40838-1E45-4493-8A2A-FE50E4C6A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B8385-E3F5-C446-9938-C7BA7C8D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504950"/>
            <a:ext cx="4572000" cy="1068917"/>
          </a:xfrm>
        </p:spPr>
        <p:txBody>
          <a:bodyPr/>
          <a:lstStyle/>
          <a:p>
            <a:r>
              <a:rPr lang="en-US" dirty="0"/>
              <a:t>ALA Treasurer’s Report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5AB008-7FC0-9B45-827E-A6285F39C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00" y="2636520"/>
            <a:ext cx="4572000" cy="1127759"/>
          </a:xfrm>
        </p:spPr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ALA Council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June 26, 2023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6A11C0-85DF-6C09-114D-C4D1C540BBE7}"/>
              </a:ext>
            </a:extLst>
          </p:cNvPr>
          <p:cNvSpPr txBox="1"/>
          <p:nvPr/>
        </p:nvSpPr>
        <p:spPr>
          <a:xfrm>
            <a:off x="6025646" y="504127"/>
            <a:ext cx="3118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2022-2023 ALA CD#13.3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2023 ALA Annual Conference</a:t>
            </a:r>
          </a:p>
        </p:txBody>
      </p:sp>
    </p:spTree>
    <p:extLst>
      <p:ext uri="{BB962C8B-B14F-4D97-AF65-F5344CB8AC3E}">
        <p14:creationId xmlns:p14="http://schemas.microsoft.com/office/powerpoint/2010/main" val="44612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D5914-8DC4-E246-A435-DFB143AF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5A61D-9A9B-A14B-A8D2-1516D44E7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Enjoy the rest of your conference!</a:t>
            </a:r>
          </a:p>
        </p:txBody>
      </p:sp>
    </p:spTree>
    <p:extLst>
      <p:ext uri="{BB962C8B-B14F-4D97-AF65-F5344CB8AC3E}">
        <p14:creationId xmlns:p14="http://schemas.microsoft.com/office/powerpoint/2010/main" val="152947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AB9E903-CBE2-484C-A0A9-981A184C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4343400" cy="914400"/>
          </a:xfrm>
        </p:spPr>
        <p:txBody>
          <a:bodyPr>
            <a:noAutofit/>
          </a:bodyPr>
          <a:lstStyle/>
          <a:p>
            <a:r>
              <a:rPr lang="en-US" dirty="0"/>
              <a:t>FY 2023 YTD Financial Results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675A3F7-F62E-A645-9E9F-28939D912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5450"/>
            <a:ext cx="4343400" cy="2819400"/>
          </a:xfrm>
        </p:spPr>
        <p:txBody>
          <a:bodyPr anchor="ctr">
            <a:norm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cs typeface="Calibri" panose="020F0502020204030204" pitchFamily="34" charset="0"/>
              </a:rPr>
              <a:t>As of March 31,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8D740C-4643-1144-B01F-7F4F30A99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3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E78D93A-656B-4BBE-BCEE-5F38083F374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5A0453C-BEE6-2540-28D5-560480AC0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0" y="0"/>
            <a:ext cx="9112130" cy="512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4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E8DFCDD-3DC7-5A18-5FF9-EB2349C6190B}"/>
              </a:ext>
            </a:extLst>
          </p:cNvPr>
          <p:cNvGraphicFramePr>
            <a:graphicFrameLocks/>
          </p:cNvGraphicFramePr>
          <p:nvPr/>
        </p:nvGraphicFramePr>
        <p:xfrm>
          <a:off x="-78581" y="0"/>
          <a:ext cx="9294019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A3090E1-1420-CBE2-9CF2-C080E4590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581" y="-1"/>
            <a:ext cx="9294019" cy="526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0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CEB9956-B4BF-426A-8BC0-EE7B071B46A8}"/>
              </a:ext>
            </a:extLst>
          </p:cNvPr>
          <p:cNvGraphicFramePr>
            <a:graphicFrameLocks/>
          </p:cNvGraphicFramePr>
          <p:nvPr/>
        </p:nvGraphicFramePr>
        <p:xfrm>
          <a:off x="-50006" y="0"/>
          <a:ext cx="9194006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F50608B-2AB0-A9BF-09C6-5B5C95504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006" y="0"/>
            <a:ext cx="9194006" cy="52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4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AB9E903-CBE2-484C-A0A9-981A184C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" y="714375"/>
            <a:ext cx="4343400" cy="1443990"/>
          </a:xfrm>
        </p:spPr>
        <p:txBody>
          <a:bodyPr>
            <a:noAutofit/>
          </a:bodyPr>
          <a:lstStyle/>
          <a:p>
            <a:r>
              <a:rPr lang="en-US" dirty="0"/>
              <a:t>FY 2024 Budget Objectives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675A3F7-F62E-A645-9E9F-28939D912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5450"/>
            <a:ext cx="4343400" cy="2819400"/>
          </a:xfrm>
        </p:spPr>
        <p:txBody>
          <a:bodyPr anchor="ctr">
            <a:normAutofit/>
          </a:bodyPr>
          <a:lstStyle/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8D740C-4643-1144-B01F-7F4F30A99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BDDDAC6-2093-AE48-B9E9-E18712CE8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26210"/>
            <a:ext cx="5715000" cy="538445"/>
          </a:xfrm>
        </p:spPr>
        <p:txBody>
          <a:bodyPr>
            <a:normAutofit fontScale="90000"/>
          </a:bodyPr>
          <a:lstStyle/>
          <a:p>
            <a:r>
              <a:rPr lang="en-US" dirty="0"/>
              <a:t>Budget Objectives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10ED91-1BC3-A443-BE25-0D0247F8E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1800" y="857051"/>
            <a:ext cx="5715000" cy="4189671"/>
          </a:xfrm>
        </p:spPr>
        <p:txBody>
          <a:bodyPr anchor="ctr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Align revenue/expense budget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Rebuild membership base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Monitor new revenue sources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Develop budget surplus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Focus on financial stability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Develop new budget metrics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8CB5D-94A0-764B-BE15-355523C99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4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AB9E903-CBE2-484C-A0A9-981A184C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4343400" cy="1443990"/>
          </a:xfrm>
        </p:spPr>
        <p:txBody>
          <a:bodyPr>
            <a:normAutofit/>
          </a:bodyPr>
          <a:lstStyle/>
          <a:p>
            <a:r>
              <a:rPr lang="en-US" dirty="0"/>
              <a:t>FY 2024 Budget Overview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675A3F7-F62E-A645-9E9F-28939D912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5450"/>
            <a:ext cx="4343400" cy="2819400"/>
          </a:xfrm>
        </p:spPr>
        <p:txBody>
          <a:bodyPr anchor="ctr">
            <a:normAutofit/>
          </a:bodyPr>
          <a:lstStyle/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8D740C-4643-1144-B01F-7F4F30A99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312" y="4805916"/>
            <a:ext cx="616687" cy="337584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4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BDDDAC6-2093-AE48-B9E9-E18712CE8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26210"/>
            <a:ext cx="5715000" cy="538445"/>
          </a:xfrm>
        </p:spPr>
        <p:txBody>
          <a:bodyPr>
            <a:normAutofit fontScale="90000"/>
          </a:bodyPr>
          <a:lstStyle/>
          <a:p>
            <a:r>
              <a:rPr lang="en-US" dirty="0"/>
              <a:t>FY2024 Budget Overview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C81C4A8-9B22-0DA4-8E4D-BEE1065B6D7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290158" y="1278269"/>
          <a:ext cx="5594467" cy="3042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0923">
                  <a:extLst>
                    <a:ext uri="{9D8B030D-6E8A-4147-A177-3AD203B41FA5}">
                      <a16:colId xmlns:a16="http://schemas.microsoft.com/office/drawing/2014/main" val="1881492854"/>
                    </a:ext>
                  </a:extLst>
                </a:gridCol>
                <a:gridCol w="1521772">
                  <a:extLst>
                    <a:ext uri="{9D8B030D-6E8A-4147-A177-3AD203B41FA5}">
                      <a16:colId xmlns:a16="http://schemas.microsoft.com/office/drawing/2014/main" val="3479214534"/>
                    </a:ext>
                  </a:extLst>
                </a:gridCol>
                <a:gridCol w="1521772">
                  <a:extLst>
                    <a:ext uri="{9D8B030D-6E8A-4147-A177-3AD203B41FA5}">
                      <a16:colId xmlns:a16="http://schemas.microsoft.com/office/drawing/2014/main" val="2631635246"/>
                    </a:ext>
                  </a:extLst>
                </a:gridCol>
              </a:tblGrid>
              <a:tr h="606190"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FY2023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FY2024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854596"/>
                  </a:ext>
                </a:extLst>
              </a:tr>
              <a:tr h="4084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Total Revenues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$49,416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$50,542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758249"/>
                  </a:ext>
                </a:extLst>
              </a:tr>
              <a:tr h="4084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Total Expenses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$49,365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$50,477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399634"/>
                  </a:ext>
                </a:extLst>
              </a:tr>
              <a:tr h="12113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Total Surplus / (Deficit) From Operations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$51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>
                          <a:effectLst/>
                        </a:rPr>
                        <a:t>$65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11196"/>
                  </a:ext>
                </a:extLst>
              </a:tr>
              <a:tr h="40844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($ in thousands)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338467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8CB5D-94A0-764B-BE15-355523C99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39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A">
      <a:dk1>
        <a:srgbClr val="000000"/>
      </a:dk1>
      <a:lt1>
        <a:srgbClr val="FFFFFF"/>
      </a:lt1>
      <a:dk2>
        <a:srgbClr val="03254D"/>
      </a:dk2>
      <a:lt2>
        <a:srgbClr val="E7E6E6"/>
      </a:lt2>
      <a:accent1>
        <a:srgbClr val="DB3E37"/>
      </a:accent1>
      <a:accent2>
        <a:srgbClr val="054B8D"/>
      </a:accent2>
      <a:accent3>
        <a:srgbClr val="A5A5A5"/>
      </a:accent3>
      <a:accent4>
        <a:srgbClr val="C9C9C9"/>
      </a:accent4>
      <a:accent5>
        <a:srgbClr val="C9C9C9"/>
      </a:accent5>
      <a:accent6>
        <a:srgbClr val="C9C9C9"/>
      </a:accent6>
      <a:hlink>
        <a:srgbClr val="009EC5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3714</TotalTime>
  <Words>121</Words>
  <Application>Microsoft Office PowerPoint</Application>
  <PresentationFormat>On-screen Show (16:9)</PresentationFormat>
  <Paragraphs>37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 Light</vt:lpstr>
      <vt:lpstr>Symbol</vt:lpstr>
      <vt:lpstr>Arial</vt:lpstr>
      <vt:lpstr>Trebuchet MS</vt:lpstr>
      <vt:lpstr>Calibri</vt:lpstr>
      <vt:lpstr>Office Theme</vt:lpstr>
      <vt:lpstr>1_Office Theme</vt:lpstr>
      <vt:lpstr>ALA Treasurer’s Report</vt:lpstr>
      <vt:lpstr>FY 2023 YTD Financial Results</vt:lpstr>
      <vt:lpstr>PowerPoint Presentation</vt:lpstr>
      <vt:lpstr>PowerPoint Presentation</vt:lpstr>
      <vt:lpstr>PowerPoint Presentation</vt:lpstr>
      <vt:lpstr>FY 2024 Budget Objectives</vt:lpstr>
      <vt:lpstr>Budget Objectives</vt:lpstr>
      <vt:lpstr>FY 2024 Budget Overview</vt:lpstr>
      <vt:lpstr>FY2024 Budget 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Marsha Burgess</cp:lastModifiedBy>
  <cp:revision>479</cp:revision>
  <cp:lastPrinted>2019-10-18T15:29:52Z</cp:lastPrinted>
  <dcterms:created xsi:type="dcterms:W3CDTF">2017-03-31T18:31:02Z</dcterms:created>
  <dcterms:modified xsi:type="dcterms:W3CDTF">2023-06-16T13:53:31Z</dcterms:modified>
</cp:coreProperties>
</file>